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54" r:id="rId2"/>
  </p:sldMasterIdLst>
  <p:notesMasterIdLst>
    <p:notesMasterId r:id="rId32"/>
  </p:notesMasterIdLst>
  <p:handoutMasterIdLst>
    <p:handoutMasterId r:id="rId33"/>
  </p:handoutMasterIdLst>
  <p:sldIdLst>
    <p:sldId id="383" r:id="rId3"/>
    <p:sldId id="384" r:id="rId4"/>
    <p:sldId id="385" r:id="rId5"/>
    <p:sldId id="379" r:id="rId6"/>
    <p:sldId id="386" r:id="rId7"/>
    <p:sldId id="387" r:id="rId8"/>
    <p:sldId id="377" r:id="rId9"/>
    <p:sldId id="329" r:id="rId10"/>
    <p:sldId id="388" r:id="rId11"/>
    <p:sldId id="361" r:id="rId12"/>
    <p:sldId id="362" r:id="rId13"/>
    <p:sldId id="389" r:id="rId14"/>
    <p:sldId id="390" r:id="rId15"/>
    <p:sldId id="392" r:id="rId16"/>
    <p:sldId id="283" r:id="rId17"/>
    <p:sldId id="381" r:id="rId18"/>
    <p:sldId id="331" r:id="rId19"/>
    <p:sldId id="341" r:id="rId20"/>
    <p:sldId id="352" r:id="rId21"/>
    <p:sldId id="380" r:id="rId22"/>
    <p:sldId id="393" r:id="rId23"/>
    <p:sldId id="395" r:id="rId24"/>
    <p:sldId id="394" r:id="rId25"/>
    <p:sldId id="396" r:id="rId26"/>
    <p:sldId id="397" r:id="rId27"/>
    <p:sldId id="398" r:id="rId28"/>
    <p:sldId id="400" r:id="rId29"/>
    <p:sldId id="401" r:id="rId30"/>
    <p:sldId id="399" r:id="rId31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BB928E10-A69C-42F6-8B07-A2FEAC067766}">
          <p14:sldIdLst>
            <p14:sldId id="383"/>
            <p14:sldId id="384"/>
            <p14:sldId id="385"/>
            <p14:sldId id="379"/>
            <p14:sldId id="386"/>
            <p14:sldId id="387"/>
          </p14:sldIdLst>
        </p14:section>
        <p14:section name="SLIDE STARTERS" id="{ACC24B29-0CC7-491A-A98A-CF7CBDBE501E}">
          <p14:sldIdLst>
            <p14:sldId id="377"/>
            <p14:sldId id="329"/>
            <p14:sldId id="388"/>
            <p14:sldId id="361"/>
            <p14:sldId id="362"/>
            <p14:sldId id="389"/>
            <p14:sldId id="390"/>
            <p14:sldId id="392"/>
            <p14:sldId id="283"/>
            <p14:sldId id="381"/>
            <p14:sldId id="331"/>
            <p14:sldId id="341"/>
            <p14:sldId id="352"/>
            <p14:sldId id="380"/>
            <p14:sldId id="393"/>
            <p14:sldId id="395"/>
            <p14:sldId id="394"/>
            <p14:sldId id="396"/>
            <p14:sldId id="397"/>
            <p14:sldId id="398"/>
            <p14:sldId id="400"/>
            <p14:sldId id="401"/>
            <p14:sldId id="399"/>
          </p14:sldIdLst>
        </p14:section>
        <p14:section name="THANK YOU" id="{6CD91DAB-8EC3-4802-89E9-0F1C7022FB28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DC5924"/>
    <a:srgbClr val="B7472A"/>
    <a:srgbClr val="000000"/>
    <a:srgbClr val="FFFFFF"/>
    <a:srgbClr val="75D1FF"/>
    <a:srgbClr val="11161C"/>
    <a:srgbClr val="7F7F7F"/>
    <a:srgbClr val="F2F2F2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84972" autoAdjust="0"/>
  </p:normalViewPr>
  <p:slideViewPr>
    <p:cSldViewPr snapToGrid="0">
      <p:cViewPr varScale="1">
        <p:scale>
          <a:sx n="68" d="100"/>
          <a:sy n="68" d="100"/>
        </p:scale>
        <p:origin x="90" y="240"/>
      </p:cViewPr>
      <p:guideLst/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-3162"/>
    </p:cViewPr>
  </p:sorterViewPr>
  <p:notesViewPr>
    <p:cSldViewPr snapToGrid="0">
      <p:cViewPr varScale="1">
        <p:scale>
          <a:sx n="73" d="100"/>
          <a:sy n="73" d="100"/>
        </p:scale>
        <p:origin x="583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this title animation slide with a new image simply 1) move the top semi-transparent shape</a:t>
            </a:r>
            <a:r>
              <a:rPr lang="en-US" baseline="0" dirty="0"/>
              <a:t> </a:t>
            </a:r>
            <a:r>
              <a:rPr lang="en-US" dirty="0"/>
              <a:t>to the side, 2) delete placeholder image,</a:t>
            </a:r>
            <a:r>
              <a:rPr lang="en-US" baseline="0" dirty="0"/>
              <a:t> </a:t>
            </a:r>
            <a:br>
              <a:rPr lang="en-US" baseline="0" dirty="0"/>
            </a:br>
            <a:r>
              <a:rPr lang="en-US" baseline="0" dirty="0"/>
              <a:t>3) click on the picture icon to add a new picture, 4) </a:t>
            </a:r>
            <a:r>
              <a:rPr lang="en-US" dirty="0"/>
              <a:t>Move semi-transparent shape back to original position, 5) Update text on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36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this title animation slide with a new image simply 1) move the top semi-transparent shape</a:t>
            </a:r>
            <a:r>
              <a:rPr lang="en-US" baseline="0" dirty="0"/>
              <a:t> </a:t>
            </a:r>
            <a:r>
              <a:rPr lang="en-US" dirty="0"/>
              <a:t>to the side, 2) delete placeholder image,</a:t>
            </a:r>
            <a:r>
              <a:rPr lang="en-US" baseline="0" dirty="0"/>
              <a:t> </a:t>
            </a:r>
            <a:br>
              <a:rPr lang="en-US" baseline="0" dirty="0"/>
            </a:br>
            <a:r>
              <a:rPr lang="en-US" baseline="0" dirty="0"/>
              <a:t>3) click on the picture icon to add a new picture, 4) </a:t>
            </a:r>
            <a:r>
              <a:rPr lang="en-US" dirty="0"/>
              <a:t>Move semi-transparent shape back to original position, 5) Update text on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25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76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47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9/22/2017 7:38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40269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dirty="0"/>
              <a:t>Tip:</a:t>
            </a:r>
          </a:p>
          <a:p>
            <a:pPr algn="l"/>
            <a:r>
              <a:rPr lang="en-US" dirty="0"/>
              <a:t>When using complex image as full-bleed background add a transparency (70%-90%) fill layer to give contrast to text.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5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pictures or go online at…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numb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Section Title Here</a:t>
            </a:r>
          </a:p>
          <a:p>
            <a:pPr lvl="1"/>
            <a:r>
              <a:rPr lang="en-US" dirty="0"/>
              <a:t>1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Add a short summary sentence here about title/statement above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Full Bleed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Headline</a:t>
            </a: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en-US" baseline="0" smtClean="0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=""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961284" y="93791"/>
            <a:ext cx="2269433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7" name="TextBox 6">
            <a:hlinkClick r:id="rId4"/>
            <a:extLst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</a:rPr>
              <a:t>Neal Creative </a:t>
            </a: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tx1"/>
                </a:solidFill>
              </a:rPr>
              <a:t> </a:t>
            </a:r>
            <a:endParaRPr lang="en-US" sz="1000" b="1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3634505"/>
            <a:ext cx="1700633" cy="1798732"/>
            <a:chOff x="5976075" y="3634505"/>
            <a:chExt cx="1700633" cy="1798732"/>
          </a:xfrm>
        </p:grpSpPr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135" y="4142336"/>
              <a:ext cx="860601" cy="129090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70063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TIP 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Use the built-in c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olor palette with green and yellow for callouts and accents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="" xmlns:a16="http://schemas.microsoft.com/office/drawing/2014/main" id="{B60F28C6-9BA0-4632-B8B5-5A793D03AFC7}"/>
              </a:ext>
            </a:extLst>
          </p:cNvPr>
          <p:cNvSpPr txBox="1"/>
          <p:nvPr userDrawn="1"/>
        </p:nvSpPr>
        <p:spPr>
          <a:xfrm>
            <a:off x="9005881" y="6316156"/>
            <a:ext cx="2466220" cy="3678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Neal Creative</a:t>
            </a:r>
            <a:r>
              <a:rPr lang="en-US" sz="1100" baseline="0" dirty="0">
                <a:solidFill>
                  <a:schemeClr val="tx1"/>
                </a:solidFill>
              </a:rPr>
              <a:t>  | click &amp; </a:t>
            </a:r>
            <a:r>
              <a:rPr lang="en-US" sz="1100" b="1" baseline="0" dirty="0">
                <a:solidFill>
                  <a:schemeClr val="tx1"/>
                </a:solidFill>
              </a:rPr>
              <a:t>Learn more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=""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=""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6259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=""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9/22/2017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788152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9/22/2017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09013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NUT BASE SECTION 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8777" y="2935629"/>
            <a:ext cx="5208335" cy="92782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dot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9/22/2017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878544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9/22/2017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851509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9/22/2017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942138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9/22/2017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983592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9/22/2017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92955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9/22/2017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3477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9/22/2017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894259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9/22/2017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078114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9/22/2017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021799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74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dark option FLUSH LEF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dark option CENTERED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dark option FLUSH LE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ight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Callout with small Non-bullet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9/22/2017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130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perating_system" TargetMode="External"/><Relationship Id="rId2" Type="http://schemas.openxmlformats.org/officeDocument/2006/relationships/hyperlink" Target="https://en.wikipedia.org/wiki/Application_softwar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Library_%28computing%29" TargetMode="External"/><Relationship Id="rId5" Type="http://schemas.openxmlformats.org/officeDocument/2006/relationships/hyperlink" Target="https://en.wikipedia.org/wiki/Computer_hardware" TargetMode="External"/><Relationship Id="rId4" Type="http://schemas.openxmlformats.org/officeDocument/2006/relationships/hyperlink" Target="https://en.wikipedia.org/wiki/Database_system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firstpr.me/" TargetMode="External"/><Relationship Id="rId2" Type="http://schemas.openxmlformats.org/officeDocument/2006/relationships/hyperlink" Target="http://up-for-grabs.net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contributor-covenant.org/" TargetMode="External"/><Relationship Id="rId4" Type="http://schemas.openxmlformats.org/officeDocument/2006/relationships/hyperlink" Target="http://www.hanselman.com/blog/BringKindnessBackToOpenSource.aspx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oshmatthews.net/bugsahoy/" TargetMode="External"/><Relationship Id="rId2" Type="http://schemas.openxmlformats.org/officeDocument/2006/relationships/hyperlink" Target="http://www.whatcanidoformozilla.org/" TargetMode="Externa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iki.mozilla.org/Webdev/GetInvolved/mozillians.org" TargetMode="External"/><Relationship Id="rId3" Type="http://schemas.openxmlformats.org/officeDocument/2006/relationships/hyperlink" Target="https://wiki.mozilla.org/Webdev/GetInvolved/mozilla.org" TargetMode="External"/><Relationship Id="rId7" Type="http://schemas.openxmlformats.org/officeDocument/2006/relationships/hyperlink" Target="https://wiki.mozilla.org/Webdev/GetInvolved/crash-stats.mozilla.org" TargetMode="External"/><Relationship Id="rId12" Type="http://schemas.openxmlformats.org/officeDocument/2006/relationships/hyperlink" Target="https://bugzil.la/sw:mentor" TargetMode="External"/><Relationship Id="rId2" Type="http://schemas.openxmlformats.org/officeDocument/2006/relationships/hyperlink" Target="https://wiki.mozilla.org/DevTools/GetInvolved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wiki.mozilla.org/Webdev/GetInvolved/developer.mozilla.org" TargetMode="External"/><Relationship Id="rId11" Type="http://schemas.openxmlformats.org/officeDocument/2006/relationships/hyperlink" Target="https://quality.mozilla.org/docs/webqa/get-involved/" TargetMode="External"/><Relationship Id="rId5" Type="http://schemas.openxmlformats.org/officeDocument/2006/relationships/hyperlink" Target="https://wiki.mozilla.org/Webdev/GetInvolved/support.mozilla.org" TargetMode="External"/><Relationship Id="rId10" Type="http://schemas.openxmlformats.org/officeDocument/2006/relationships/hyperlink" Target="https://wiki.mozilla.org/Webdev/GetInvolved/careers.mozilla.org" TargetMode="External"/><Relationship Id="rId4" Type="http://schemas.openxmlformats.org/officeDocument/2006/relationships/hyperlink" Target="https://wiki.mozilla.org/Webdev/GetInvolved/addons.mozilla.org" TargetMode="External"/><Relationship Id="rId9" Type="http://schemas.openxmlformats.org/officeDocument/2006/relationships/hyperlink" Target="https://wiki.mozilla.org/Webdev/GetInvolved/reps.mozilla.org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7947163" y="4253573"/>
            <a:ext cx="2995659" cy="704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sz="4800" dirty="0" smtClean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Zilla Slab" pitchFamily="2" charset="0"/>
                <a:ea typeface="Zilla Slab" pitchFamily="2" charset="0"/>
              </a:rPr>
              <a:t>welcome</a:t>
            </a:r>
            <a:endParaRPr lang="en-US" sz="4800" dirty="0">
              <a:gradFill>
                <a:gsLst>
                  <a:gs pos="0">
                    <a:srgbClr val="75D1FF">
                      <a:lumMod val="5000"/>
                      <a:lumOff val="95000"/>
                    </a:srgbClr>
                  </a:gs>
                  <a:gs pos="100000">
                    <a:srgbClr val="FFFFFF"/>
                  </a:gs>
                </a:gsLst>
                <a:lin ang="5400000" scaled="1"/>
              </a:gradFill>
              <a:latin typeface="Zilla Slab" pitchFamily="2" charset="0"/>
              <a:ea typeface="Zilla Slab" pitchFamily="2" charset="0"/>
            </a:endParaRP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983148" y="1021617"/>
            <a:ext cx="7960952" cy="2308324"/>
          </a:xfrm>
        </p:spPr>
        <p:txBody>
          <a:bodyPr/>
          <a:lstStyle/>
          <a:p>
            <a:r>
              <a:rPr lang="en-US" sz="8000" dirty="0" smtClean="0"/>
              <a:t>OPEN SOURCE UNIVERSE</a:t>
            </a:r>
            <a:endParaRPr lang="en-US" sz="80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288780" y="3992216"/>
            <a:ext cx="4628657" cy="369332"/>
          </a:xfrm>
        </p:spPr>
        <p:txBody>
          <a:bodyPr/>
          <a:lstStyle/>
          <a:p>
            <a:r>
              <a:rPr lang="en-US" sz="2000" dirty="0" smtClean="0"/>
              <a:t>FREE AND ALWAYS WILL BE!</a:t>
            </a:r>
            <a:endParaRPr lang="en-US" sz="2000" dirty="0"/>
          </a:p>
        </p:txBody>
      </p:sp>
      <p:sp>
        <p:nvSpPr>
          <p:cNvPr id="19" name="Freeform: Shape 18"/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2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3358868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 smtClean="0"/>
              <a:t>“Let’s play a game”</a:t>
            </a:r>
            <a:endParaRPr lang="en-US" dirty="0"/>
          </a:p>
          <a:p>
            <a:pPr lvl="1"/>
            <a:r>
              <a:rPr lang="en-US" dirty="0" smtClean="0"/>
              <a:t>Well encryptio</a:t>
            </a:r>
            <a:r>
              <a:rPr lang="en-US" dirty="0" smtClean="0"/>
              <a:t>n matters does it, not so sure or think what do I do such that I would need encryption , well let’s play a game.</a:t>
            </a:r>
          </a:p>
          <a:p>
            <a:pPr lvl="1"/>
            <a:r>
              <a:rPr lang="en-US" dirty="0" smtClean="0"/>
              <a:t>Open up </a:t>
            </a:r>
            <a:r>
              <a:rPr lang="en-US" sz="4000" dirty="0" smtClean="0"/>
              <a:t>codemoji.org</a:t>
            </a:r>
            <a:endParaRPr lang="en-US" sz="4000" dirty="0"/>
          </a:p>
        </p:txBody>
      </p:sp>
      <p:sp>
        <p:nvSpPr>
          <p:cNvPr id="11" name="Content Placeholder 10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1470146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 smtClean="0"/>
              <a:t>“API – Application Programming Interface”</a:t>
            </a:r>
            <a:endParaRPr lang="en-US" dirty="0"/>
          </a:p>
          <a:p>
            <a:pPr lvl="1"/>
            <a:r>
              <a:rPr lang="en-US" dirty="0" smtClean="0"/>
              <a:t>How to prevent Donkey coding!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190343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“More </a:t>
            </a:r>
            <a:r>
              <a:rPr lang="en-US" dirty="0" smtClean="0"/>
              <a:t>coding less chit chat”</a:t>
            </a:r>
            <a:endParaRPr lang="en-US" dirty="0"/>
          </a:p>
          <a:p>
            <a:pPr lvl="1"/>
            <a:r>
              <a:rPr lang="en-US" dirty="0" smtClean="0"/>
              <a:t>We will develop a browser extension and an Software Bot , </a:t>
            </a:r>
            <a:r>
              <a:rPr lang="en-US" sz="3200" dirty="0" smtClean="0"/>
              <a:t>FUN</a:t>
            </a:r>
            <a:r>
              <a:rPr lang="en-US" dirty="0" smtClean="0"/>
              <a:t> isn’t it!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757130"/>
          </a:xfrm>
        </p:spPr>
        <p:txBody>
          <a:bodyPr/>
          <a:lstStyle/>
          <a:p>
            <a:r>
              <a:rPr lang="en-US" dirty="0" smtClean="0"/>
              <a:t>Build your own Open Source way, what are you waiting for open up your laptops now!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375511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6838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35056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4"/>
          </p:nvPr>
        </p:nvSpPr>
        <p:spPr>
          <a:xfrm>
            <a:off x="11432913" y="6316156"/>
            <a:ext cx="498402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7168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8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1.04167E-6 -4.44444E-6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3 -4.44444E-6 L 3.95833E-6 -4.44444E-6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8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8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8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8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-2.5E-6 -4.44444E-6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1" grpId="0" uiExpand="1" build="p"/>
      <p:bldP spid="18" grpId="0" uiExpand="1" build="p"/>
      <p:bldP spid="9" grpId="0" animBg="1"/>
      <p:bldP spid="9" grpId="1" animBg="1"/>
      <p:bldP spid="15" grpId="0" animBg="1"/>
      <p:bldP spid="15" grpId="1" animBg="1"/>
      <p:bldP spid="13" grpId="0" animBg="1"/>
      <p:bldP spid="1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even are API’s?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923323" y="186061"/>
            <a:ext cx="4376615" cy="1245469"/>
          </a:xfrm>
        </p:spPr>
        <p:txBody>
          <a:bodyPr/>
          <a:lstStyle/>
          <a:p>
            <a:r>
              <a:rPr lang="en-US" dirty="0" smtClean="0"/>
              <a:t>API</a:t>
            </a:r>
          </a:p>
          <a:p>
            <a:r>
              <a:rPr lang="en-US" sz="1800" b="0" dirty="0" smtClean="0"/>
              <a:t>Way to code smarter, efficient and stop worrying about “why the heck it isn’t compiling”</a:t>
            </a:r>
            <a:endParaRPr lang="en-US" sz="1800" b="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304801" y="4206240"/>
            <a:ext cx="11658600" cy="1754326"/>
          </a:xfrm>
        </p:spPr>
        <p:txBody>
          <a:bodyPr/>
          <a:lstStyle/>
          <a:p>
            <a:r>
              <a:rPr lang="en-US" sz="2000" dirty="0"/>
              <a:t>In computer programming, an </a:t>
            </a:r>
            <a:r>
              <a:rPr lang="en-US" sz="2000" b="1" dirty="0"/>
              <a:t>application programming interface</a:t>
            </a:r>
            <a:r>
              <a:rPr lang="en-US" sz="2000" dirty="0"/>
              <a:t> (</a:t>
            </a:r>
            <a:r>
              <a:rPr lang="en-US" sz="2000" b="1" dirty="0"/>
              <a:t>API</a:t>
            </a:r>
            <a:r>
              <a:rPr lang="en-US" sz="2000" dirty="0"/>
              <a:t>) is a set of subroutine definitions, protocols, and tools for building </a:t>
            </a:r>
            <a:r>
              <a:rPr lang="en-US" sz="2000" dirty="0">
                <a:hlinkClick r:id="rId2" tooltip="Application software"/>
              </a:rPr>
              <a:t>application software</a:t>
            </a:r>
            <a:r>
              <a:rPr lang="en-US" sz="2000" dirty="0"/>
              <a:t>. In general terms, it is a set of clearly defined methods of communication between various software components. A good API makes it easier to develop a computer program by providing all the building blocks, which are then put together by the programmer. An API may be for a web-based system, </a:t>
            </a:r>
            <a:r>
              <a:rPr lang="en-US" sz="2000" dirty="0">
                <a:hlinkClick r:id="rId3" tooltip="Operating system"/>
              </a:rPr>
              <a:t>operating system</a:t>
            </a:r>
            <a:r>
              <a:rPr lang="en-US" sz="2000" dirty="0"/>
              <a:t>, </a:t>
            </a:r>
            <a:r>
              <a:rPr lang="en-US" sz="2000" dirty="0">
                <a:hlinkClick r:id="rId4" tooltip="Database system"/>
              </a:rPr>
              <a:t>database system</a:t>
            </a:r>
            <a:r>
              <a:rPr lang="en-US" sz="2000" dirty="0"/>
              <a:t>, </a:t>
            </a:r>
            <a:r>
              <a:rPr lang="en-US" sz="2000" dirty="0">
                <a:hlinkClick r:id="rId5" tooltip="Computer hardware"/>
              </a:rPr>
              <a:t>computer hardware</a:t>
            </a:r>
            <a:r>
              <a:rPr lang="en-US" sz="2000" dirty="0"/>
              <a:t> or </a:t>
            </a:r>
            <a:r>
              <a:rPr lang="en-US" sz="2000" dirty="0">
                <a:hlinkClick r:id="rId6" tooltip="Library (computing)"/>
              </a:rPr>
              <a:t>software library</a:t>
            </a:r>
            <a:r>
              <a:rPr lang="en-US" sz="2000" dirty="0"/>
              <a:t>.</a:t>
            </a:r>
            <a:endParaRPr lang="en-US" sz="20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5737094" y="1207075"/>
            <a:ext cx="792205" cy="1200329"/>
          </a:xfrm>
        </p:spPr>
        <p:txBody>
          <a:bodyPr/>
          <a:lstStyle/>
          <a:p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37079039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699897" y="0"/>
            <a:ext cx="792205" cy="120032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10" y="1200329"/>
            <a:ext cx="10969778" cy="535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4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51600" cy="6972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600" y="0"/>
            <a:ext cx="5740400" cy="697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4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923323" y="186061"/>
            <a:ext cx="4376615" cy="867930"/>
          </a:xfrm>
        </p:spPr>
        <p:txBody>
          <a:bodyPr/>
          <a:lstStyle/>
          <a:p>
            <a:r>
              <a:rPr lang="en-US" sz="2800" dirty="0" smtClean="0"/>
              <a:t>Where will you find them?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82330" y="3647440"/>
            <a:ext cx="11658600" cy="1421928"/>
          </a:xfrm>
        </p:spPr>
        <p:txBody>
          <a:bodyPr/>
          <a:lstStyle/>
          <a:p>
            <a:r>
              <a:rPr lang="en-US" sz="9600" dirty="0">
                <a:solidFill>
                  <a:srgbClr val="FFFF00"/>
                </a:solidFill>
              </a:rPr>
              <a:t>https://apilist.fun/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737094" y="975517"/>
            <a:ext cx="792205" cy="1200329"/>
          </a:xfrm>
        </p:spPr>
        <p:txBody>
          <a:bodyPr/>
          <a:lstStyle/>
          <a:p>
            <a:r>
              <a:rPr lang="en-US" dirty="0" smtClean="0"/>
              <a:t>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92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701731"/>
          </a:xfrm>
        </p:spPr>
        <p:txBody>
          <a:bodyPr/>
          <a:lstStyle/>
          <a:p>
            <a:r>
              <a:rPr lang="en-US" dirty="0" smtClean="0"/>
              <a:t>So what are chat bots?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1006429"/>
          </a:xfrm>
        </p:spPr>
        <p:txBody>
          <a:bodyPr/>
          <a:lstStyle/>
          <a:p>
            <a:r>
              <a:rPr lang="en-US" dirty="0" smtClean="0"/>
              <a:t>How do you deplo</a:t>
            </a:r>
            <a:r>
              <a:rPr lang="en-US" dirty="0" smtClean="0"/>
              <a:t>y a app for it.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1615827"/>
          </a:xfrm>
        </p:spPr>
        <p:txBody>
          <a:bodyPr/>
          <a:lstStyle/>
          <a:p>
            <a:r>
              <a:rPr lang="en-US" dirty="0" smtClean="0"/>
              <a:t>Now let’s create a Telegram account and a pythonanywhere.com account.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1311128"/>
          </a:xfrm>
        </p:spPr>
        <p:txBody>
          <a:bodyPr/>
          <a:lstStyle/>
          <a:p>
            <a:r>
              <a:rPr lang="en-US" dirty="0" smtClean="0"/>
              <a:t>Let’s put in some tad bits of code to make the bot working.</a:t>
            </a:r>
            <a:endParaRPr lang="en-US" dirty="0"/>
          </a:p>
        </p:txBody>
      </p:sp>
      <p:sp>
        <p:nvSpPr>
          <p:cNvPr id="33" name="Content Placeholder 3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1311128"/>
          </a:xfrm>
        </p:spPr>
        <p:txBody>
          <a:bodyPr/>
          <a:lstStyle/>
          <a:p>
            <a:r>
              <a:rPr lang="en-US" dirty="0" smtClean="0"/>
              <a:t>Chat infinitely and show off among your friends.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0" y="470361"/>
            <a:ext cx="12192000" cy="978729"/>
          </a:xfrm>
        </p:spPr>
        <p:txBody>
          <a:bodyPr/>
          <a:lstStyle/>
          <a:p>
            <a:r>
              <a:rPr lang="en-US" dirty="0"/>
              <a:t>THE STAGE HAS BEEN SET</a:t>
            </a:r>
            <a:br>
              <a:rPr lang="en-US" dirty="0"/>
            </a:br>
            <a:r>
              <a:rPr lang="en-US" dirty="0" smtClean="0"/>
              <a:t>Now let’s create a software bot , a chat bot(!)</a:t>
            </a:r>
            <a:endParaRPr lang="en-US" dirty="0"/>
          </a:p>
        </p:txBody>
      </p:sp>
      <p:sp>
        <p:nvSpPr>
          <p:cNvPr id="47" name="Content Placeholder 46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48" name="Content Placeholder 47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/>
              <a:t>2</a:t>
            </a:r>
            <a:endParaRPr lang="en-US" dirty="0"/>
          </a:p>
        </p:txBody>
      </p:sp>
      <p:sp>
        <p:nvSpPr>
          <p:cNvPr id="49" name="Content Placeholder 48"/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/>
              <a:t>3</a:t>
            </a:r>
            <a:endParaRPr lang="en-US" dirty="0"/>
          </a:p>
        </p:txBody>
      </p:sp>
      <p:sp>
        <p:nvSpPr>
          <p:cNvPr id="50" name="Content Placeholder 49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US"/>
              <a:t>4</a:t>
            </a:r>
            <a:endParaRPr lang="en-US" dirty="0"/>
          </a:p>
        </p:txBody>
      </p:sp>
      <p:sp>
        <p:nvSpPr>
          <p:cNvPr id="51" name="Content Placeholder 50"/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US"/>
              <a:t>5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48438" y="6450449"/>
            <a:ext cx="749756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Reference : The basics you can find anywhere 5 Steps To Successful Storytelling Published on April 5, 2014 Featured in: Marketing &amp; Advertising</a:t>
            </a:r>
          </a:p>
        </p:txBody>
      </p:sp>
    </p:spTree>
    <p:extLst>
      <p:ext uri="{BB962C8B-B14F-4D97-AF65-F5344CB8AC3E}">
        <p14:creationId xmlns:p14="http://schemas.microsoft.com/office/powerpoint/2010/main" val="21612569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02993" y="5161280"/>
            <a:ext cx="11660405" cy="625641"/>
          </a:xfrm>
        </p:spPr>
        <p:txBody>
          <a:bodyPr/>
          <a:lstStyle/>
          <a:p>
            <a:r>
              <a:rPr lang="en-US" sz="3600" dirty="0" smtClean="0"/>
              <a:t>Chat Bots are now used not even to make chatting mor</a:t>
            </a:r>
            <a:r>
              <a:rPr lang="en-US" sz="3600" dirty="0" smtClean="0"/>
              <a:t>e relaxing and happy maker way but also to relieve stress and cover up loneliness among elderly, to teach students , carry meetings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5737094" y="499736"/>
            <a:ext cx="792205" cy="1200329"/>
          </a:xfrm>
        </p:spPr>
        <p:txBody>
          <a:bodyPr/>
          <a:lstStyle/>
          <a:p>
            <a:r>
              <a:rPr lang="en-US" dirty="0"/>
              <a:t>FACT</a:t>
            </a:r>
          </a:p>
        </p:txBody>
      </p:sp>
    </p:spTree>
    <p:extLst>
      <p:ext uri="{BB962C8B-B14F-4D97-AF65-F5344CB8AC3E}">
        <p14:creationId xmlns:p14="http://schemas.microsoft.com/office/powerpoint/2010/main" val="324801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1" r="16841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1461939"/>
          </a:xfrm>
        </p:spPr>
        <p:txBody>
          <a:bodyPr/>
          <a:lstStyle/>
          <a:p>
            <a:r>
              <a:rPr lang="en-US" dirty="0" smtClean="0"/>
              <a:t>Download </a:t>
            </a:r>
            <a:endParaRPr lang="en-US" dirty="0"/>
          </a:p>
          <a:p>
            <a:pPr lvl="2"/>
            <a:r>
              <a:rPr lang="en-US" dirty="0" smtClean="0"/>
              <a:t>Telegram Desktop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90931"/>
          </a:xfrm>
        </p:spPr>
        <p:txBody>
          <a:bodyPr/>
          <a:lstStyle/>
          <a:p>
            <a:r>
              <a:rPr lang="en-US" dirty="0" smtClean="0"/>
              <a:t>Create a Telegram account.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3064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590931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ythonanywhere.com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1089529"/>
          </a:xfrm>
        </p:spPr>
        <p:txBody>
          <a:bodyPr/>
          <a:lstStyle/>
          <a:p>
            <a:r>
              <a:rPr lang="en-US" dirty="0" smtClean="0"/>
              <a:t>Create a Python Cloud account</a:t>
            </a:r>
            <a:endParaRPr lang="en-US" dirty="0"/>
          </a:p>
        </p:txBody>
      </p:sp>
      <p:sp>
        <p:nvSpPr>
          <p:cNvPr id="40" name="Content Placeholder 39"/>
          <p:cNvSpPr>
            <a:spLocks noGrp="1"/>
          </p:cNvSpPr>
          <p:nvPr>
            <p:ph idx="18"/>
          </p:nvPr>
        </p:nvSpPr>
        <p:spPr>
          <a:xfrm>
            <a:off x="7954500" y="419100"/>
            <a:ext cx="2377440" cy="840230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794695" cy="6962512"/>
          </a:xfrm>
        </p:spPr>
      </p:pic>
    </p:spTree>
    <p:extLst>
      <p:ext uri="{BB962C8B-B14F-4D97-AF65-F5344CB8AC3E}">
        <p14:creationId xmlns:p14="http://schemas.microsoft.com/office/powerpoint/2010/main" val="12092916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1" name="Text Placeholder 70"/>
          <p:cNvSpPr>
            <a:spLocks noGrp="1"/>
          </p:cNvSpPr>
          <p:nvPr>
            <p:ph type="body" sz="quarter" idx="4294967295"/>
          </p:nvPr>
        </p:nvSpPr>
        <p:spPr>
          <a:xfrm>
            <a:off x="0" y="1554163"/>
            <a:ext cx="5875338" cy="59055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Lets Begin Coding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76159" y="2474966"/>
            <a:ext cx="718036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Let’s Code It!</a:t>
            </a:r>
            <a:endParaRPr lang="en-US" sz="9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882263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37" b="9037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747687" y="6492875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1193770"/>
            <a:ext cx="11658600" cy="590931"/>
          </a:xfrm>
        </p:spPr>
        <p:txBody>
          <a:bodyPr/>
          <a:lstStyle/>
          <a:p>
            <a:r>
              <a:rPr lang="en-US" dirty="0" smtClean="0"/>
              <a:t>How will you contribute?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120748"/>
            <a:ext cx="1217911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If you have never contributed to an open source project before and you’re just getting started, consider exploring these resources.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hlinkClick r:id="rId2"/>
              </a:rPr>
              <a:t> http</a:t>
            </a:r>
            <a:r>
              <a:rPr lang="en-US" sz="2000" dirty="0">
                <a:hlinkClick r:id="rId2"/>
              </a:rPr>
              <a:t>://up-for-grabs.net</a:t>
            </a:r>
            <a:r>
              <a:rPr lang="en-US" sz="2000" dirty="0"/>
              <a:t> is a site that aggregates (rolls up and makes easy to explore) projects that actively </a:t>
            </a:r>
            <a:r>
              <a:rPr lang="en-US" sz="2000" i="1" dirty="0"/>
              <a:t>want</a:t>
            </a:r>
            <a:r>
              <a:rPr lang="en-US" sz="2000" dirty="0"/>
              <a:t> help. They label those projects with things like “up-for-grabs”, “jump-in” or “help wanted.”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Read blog posts and guides on how to contribute to an open source project, then pick one!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If you’re just getting started with tech and are considering being a social developer, we’ve made a documentary training movie for you! Get Involved in Tech walks you through setting up your GitHub account, exploring </a:t>
            </a:r>
            <a:r>
              <a:rPr lang="en-US" sz="2000" dirty="0" smtClean="0"/>
              <a:t>Stack Overflow</a:t>
            </a:r>
            <a:r>
              <a:rPr lang="en-US" sz="2000" dirty="0"/>
              <a:t>, setting up a blog and starting to tweet!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Wondering what someone else’s first contribution was? You can easily find out any GitHub username’s “</a:t>
            </a:r>
            <a:r>
              <a:rPr lang="en-US" sz="2000" dirty="0">
                <a:hlinkClick r:id="rId3"/>
              </a:rPr>
              <a:t>First Pull Request</a:t>
            </a:r>
            <a:r>
              <a:rPr lang="en-US" sz="2000" dirty="0"/>
              <a:t>”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think that open source projects </a:t>
            </a:r>
            <a:r>
              <a:rPr lang="en-US" sz="2000" dirty="0">
                <a:hlinkClick r:id="rId4"/>
              </a:rPr>
              <a:t>should value civility and kindness and be patient with new developers</a:t>
            </a:r>
            <a:r>
              <a:rPr lang="en-US" sz="2000" dirty="0"/>
              <a:t> and we encourage you to explore projects that have a published </a:t>
            </a:r>
            <a:r>
              <a:rPr lang="en-US" sz="2000" dirty="0">
                <a:hlinkClick r:id="rId5"/>
              </a:rPr>
              <a:t>Code of Conduct</a:t>
            </a:r>
            <a:r>
              <a:rPr lang="en-US" sz="2000" dirty="0"/>
              <a:t> and we hope you do too!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2731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55244" y="2759525"/>
            <a:ext cx="4566001" cy="2031325"/>
          </a:xfrm>
        </p:spPr>
        <p:txBody>
          <a:bodyPr/>
          <a:lstStyle/>
          <a:p>
            <a:r>
              <a:rPr lang="en-US" dirty="0" smtClean="0"/>
              <a:t>Contributing to Mozilla is extremely simple , just follow these instructions and soon you will be a developer contributing to Mozilla.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2177006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What </a:t>
            </a:r>
            <a:r>
              <a:rPr lang="en-US" dirty="0">
                <a:hlinkClick r:id="rId2"/>
              </a:rPr>
              <a:t>can I do for </a:t>
            </a:r>
            <a:r>
              <a:rPr lang="en-US" dirty="0" smtClean="0">
                <a:hlinkClick r:id="rId2"/>
              </a:rPr>
              <a:t>Mozilla?</a:t>
            </a:r>
            <a:endParaRPr lang="en-US" dirty="0"/>
          </a:p>
          <a:p>
            <a:r>
              <a:rPr lang="en-US" dirty="0"/>
              <a:t>This site suggests you projects based on the programming skill you select. Once you choose your project, it takes you to the respective </a:t>
            </a:r>
            <a:r>
              <a:rPr lang="en-US" dirty="0" smtClean="0"/>
              <a:t>Mozilla </a:t>
            </a:r>
            <a:r>
              <a:rPr lang="en-US" dirty="0"/>
              <a:t>project.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1578894"/>
          </a:xfrm>
        </p:spPr>
        <p:txBody>
          <a:bodyPr/>
          <a:lstStyle/>
          <a:p>
            <a:pPr algn="ctr"/>
            <a:r>
              <a:rPr lang="en-US" sz="8000" dirty="0" smtClean="0"/>
              <a:t>Mozilla</a:t>
            </a:r>
            <a:endParaRPr lang="en-US" sz="80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6096000" y="2528517"/>
            <a:ext cx="5671764" cy="4742837"/>
          </a:xfrm>
        </p:spPr>
        <p:txBody>
          <a:bodyPr/>
          <a:lstStyle/>
          <a:p>
            <a:r>
              <a:rPr lang="en-US" dirty="0">
                <a:hlinkClick r:id="rId3"/>
              </a:rPr>
              <a:t>Bugs Ahoy!</a:t>
            </a:r>
            <a:endParaRPr lang="en-US" dirty="0"/>
          </a:p>
          <a:p>
            <a:r>
              <a:rPr lang="en-US" dirty="0"/>
              <a:t>Bugs Ahoy is a site particularly for the new contributors. The website categorizes the ‘Easy bugs’ and ‘Mentored Bugs’ based on the various projects like JS Engine, </a:t>
            </a:r>
            <a:r>
              <a:rPr lang="en-US" dirty="0" smtClean="0"/>
              <a:t>Dev tools</a:t>
            </a:r>
            <a:r>
              <a:rPr lang="en-US" dirty="0"/>
              <a:t>, Firefox OS etc.</a:t>
            </a:r>
          </a:p>
          <a:p>
            <a:r>
              <a:rPr lang="en-US" dirty="0"/>
              <a:t>Bugs Ahoy also categorizes the easy bugs based on the programming languages too. These are primarily in Python, Java, Shell, JS, C/C++ and HTML/CSS. One can choose a combination of filters to choose the perfect bug to get started.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92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261610"/>
            <a:ext cx="12033166" cy="584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mentors who can be contacted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Bugzilla page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IRC channel name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List of mentored bugs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Getting Involved Dev Tools – 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https://wiki.mozilla.org/DevTools/GetInvolved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Getting Involved Mozilla.org - 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https://wiki.mozilla.org/Webdev/GetInvolved/mozilla.org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Getting Involved AMO - 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https://wiki.mozilla.org/Webdev/GetInvolved/addons.mozilla.org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Getting Involved SUMO - 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https://wiki.mozilla.org/Webdev/GetInvolved/support.mozilla.org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Getting Involved MDN - 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https://wiki.mozilla.org/Webdev/GetInvolved/developer.mozilla.org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Getting Involved Socorro - 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https://wiki.mozilla.org/Webdev/GetInvolved/crash-stats.mozilla.org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Getting Involved </a:t>
            </a:r>
            <a:r>
              <a:rPr kumimoji="0" lang="en-US" altLang="en-US" sz="2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Mozillians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https://wiki.mozilla.org/Webdev/GetInvolved/mozillians.org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Getting Involved </a:t>
            </a:r>
            <a:r>
              <a:rPr kumimoji="0" lang="en-US" altLang="en-US" sz="2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ReMo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https://wiki.mozilla.org/Webdev/GetInvolved/reps.mozilla.org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Getting Involved input.mozilla.org - 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https://wiki.mozilla.org/Webdev/GetInvolved/reps.mozilla.org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Getting Involved careers.mozilla.org -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https://wiki.mozilla.org/Webdev/GetInvolved/careers.mozilla.org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Getting Involved QMO - 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11"/>
              </a:rPr>
              <a:t>https://quality.mozilla.org/docs/webqa/get-involved/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Here is another link for Bugzilla Mentored Bugs list - 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12"/>
              </a:rPr>
              <a:t>https://bugzil.la/sw:mentor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572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2238" y="0"/>
            <a:ext cx="12746779" cy="696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7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0579" y="0"/>
            <a:ext cx="12529691" cy="683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5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9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08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7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3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17500" y="2309505"/>
            <a:ext cx="11658600" cy="3139321"/>
          </a:xfrm>
        </p:spPr>
        <p:txBody>
          <a:bodyPr/>
          <a:lstStyle/>
          <a:p>
            <a:r>
              <a:rPr lang="en-US" sz="4400" dirty="0" smtClean="0"/>
              <a:t> Journey </a:t>
            </a:r>
            <a:r>
              <a:rPr lang="en-US" sz="4400" dirty="0"/>
              <a:t>does not end here , </a:t>
            </a:r>
          </a:p>
          <a:p>
            <a:endParaRPr lang="en-US" sz="4400" dirty="0"/>
          </a:p>
          <a:p>
            <a:r>
              <a:rPr lang="en-US" sz="4400" dirty="0" smtClean="0"/>
              <a:t> Look </a:t>
            </a:r>
            <a:r>
              <a:rPr lang="en-US" sz="4400" dirty="0"/>
              <a:t>the presenter is telling you something </a:t>
            </a:r>
            <a:r>
              <a:rPr lang="en-US" sz="4400" dirty="0" smtClean="0"/>
              <a:t>more </a:t>
            </a:r>
            <a:r>
              <a:rPr lang="en-US" sz="4400" dirty="0" smtClean="0">
                <a:sym typeface="Wingdings" panose="05000000000000000000" pitchFamily="2" charset="2"/>
              </a:rPr>
              <a:t></a:t>
            </a:r>
            <a:endParaRPr lang="en-US" sz="4400" dirty="0"/>
          </a:p>
          <a:p>
            <a:endParaRPr lang="en-US" sz="4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83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17500" y="1395410"/>
            <a:ext cx="11658600" cy="4967514"/>
          </a:xfrm>
        </p:spPr>
        <p:txBody>
          <a:bodyPr/>
          <a:lstStyle/>
          <a:p>
            <a:pPr algn="ctr"/>
            <a:r>
              <a:rPr lang="en-US" sz="4400" b="1" dirty="0" smtClean="0"/>
              <a:t>Ashwin Phadke</a:t>
            </a:r>
          </a:p>
          <a:p>
            <a:pPr algn="ctr"/>
            <a:r>
              <a:rPr lang="en-US" sz="4400" dirty="0" smtClean="0"/>
              <a:t>Mozilla Regional Coordinator</a:t>
            </a:r>
          </a:p>
          <a:p>
            <a:pPr algn="ctr"/>
            <a:r>
              <a:rPr lang="en-US" sz="4400" dirty="0" smtClean="0"/>
              <a:t>FOSS platform contributor</a:t>
            </a:r>
          </a:p>
          <a:p>
            <a:pPr algn="ctr"/>
            <a:r>
              <a:rPr lang="en-US" sz="4400" dirty="0" smtClean="0"/>
              <a:t>Website: ashwin-Phadke.github.io</a:t>
            </a:r>
          </a:p>
          <a:p>
            <a:pPr algn="ctr"/>
            <a:r>
              <a:rPr lang="en-US" sz="4400" dirty="0" smtClean="0"/>
              <a:t>Twitter  : @ashwinphadke1</a:t>
            </a:r>
          </a:p>
          <a:p>
            <a:pPr algn="ctr"/>
            <a:r>
              <a:rPr lang="en-US" sz="4400" dirty="0" smtClean="0"/>
              <a:t>Telegram : @</a:t>
            </a:r>
            <a:r>
              <a:rPr lang="en-US" sz="4400" dirty="0" err="1" smtClean="0"/>
              <a:t>AshwinPhadke</a:t>
            </a:r>
            <a:endParaRPr lang="en-US" sz="4400" dirty="0" smtClean="0"/>
          </a:p>
          <a:p>
            <a:pPr algn="ctr"/>
            <a:r>
              <a:rPr lang="en-US" sz="4400" dirty="0" smtClean="0"/>
              <a:t>Contact : 9860386639	</a:t>
            </a:r>
          </a:p>
          <a:p>
            <a:pPr algn="ctr"/>
            <a:r>
              <a:rPr lang="en-US" sz="4400" dirty="0" smtClean="0"/>
              <a:t>Email : ashwinphadke1@gmail.com</a:t>
            </a:r>
            <a:endParaRPr lang="en-US" sz="4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318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448777" y="2958651"/>
            <a:ext cx="5208335" cy="881780"/>
          </a:xfrm>
        </p:spPr>
        <p:txBody>
          <a:bodyPr/>
          <a:lstStyle/>
          <a:p>
            <a:r>
              <a:rPr lang="en-US" sz="5400" dirty="0" smtClean="0"/>
              <a:t>THANK YOU!</a:t>
            </a:r>
            <a:endParaRPr lang="en-US" sz="5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0789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91999" y="2469002"/>
            <a:ext cx="4566001" cy="389029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Free and open source – it’s free(99.9999999999….% ) and its code is easily available on the internet.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Your internet is driven by FOSS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3/4</a:t>
            </a:r>
            <a:r>
              <a:rPr lang="en-US" baseline="30000" dirty="0" smtClean="0">
                <a:solidFill>
                  <a:schemeClr val="tx1"/>
                </a:solidFill>
              </a:rPr>
              <a:t>th</a:t>
            </a:r>
            <a:r>
              <a:rPr lang="en-US" dirty="0" smtClean="0">
                <a:solidFill>
                  <a:schemeClr val="tx1"/>
                </a:solidFill>
              </a:rPr>
              <a:t> of your devices are based on it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87497" y="419100"/>
            <a:ext cx="4083304" cy="1080296"/>
          </a:xfrm>
        </p:spPr>
        <p:txBody>
          <a:bodyPr/>
          <a:lstStyle/>
          <a:p>
            <a:r>
              <a:rPr lang="en-US" sz="4400" b="1" dirty="0" smtClean="0"/>
              <a:t>FOSS and US</a:t>
            </a:r>
            <a:endParaRPr lang="en-US" sz="4400" b="1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652081"/>
              </p:ext>
            </p:extLst>
          </p:nvPr>
        </p:nvGraphicFramePr>
        <p:xfrm>
          <a:off x="4658000" y="2472751"/>
          <a:ext cx="7534000" cy="3200400"/>
        </p:xfrm>
        <a:graphic>
          <a:graphicData uri="http://schemas.openxmlformats.org/drawingml/2006/table">
            <a:tbl>
              <a:tblPr/>
              <a:tblGrid>
                <a:gridCol w="1883500"/>
                <a:gridCol w="1883500"/>
                <a:gridCol w="1883500"/>
                <a:gridCol w="1883500"/>
              </a:tblGrid>
              <a:tr h="374612">
                <a:tc gridSpan="4">
                  <a:txBody>
                    <a:bodyPr/>
                    <a:lstStyle/>
                    <a:p>
                      <a:r>
                        <a:rPr lang="en-US" sz="2000" dirty="0"/>
                        <a:t>Cost comparison between Microsoft and FOSS Solutions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4612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Microsoft Solution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Linux/FOSS Solution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Savings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4612">
                <a:tc>
                  <a:txBody>
                    <a:bodyPr/>
                    <a:lstStyle/>
                    <a:p>
                      <a:r>
                        <a:rPr lang="en-US" sz="2000"/>
                        <a:t>Company A: 50 Users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$87,988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$80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$87,908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4612">
                <a:tc>
                  <a:txBody>
                    <a:bodyPr/>
                    <a:lstStyle/>
                    <a:p>
                      <a:r>
                        <a:rPr lang="en-US" sz="2000"/>
                        <a:t>Company B: 100 Users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$136,734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$80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$136,654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4612">
                <a:tc>
                  <a:txBody>
                    <a:bodyPr/>
                    <a:lstStyle/>
                    <a:p>
                      <a:r>
                        <a:rPr lang="en-US" sz="2000"/>
                        <a:t>Company C: 250 Users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$282,974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$80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$282,894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665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304800" y="2884235"/>
            <a:ext cx="11887200" cy="1089529"/>
          </a:xfrm>
        </p:spPr>
        <p:txBody>
          <a:bodyPr/>
          <a:lstStyle/>
          <a:p>
            <a:r>
              <a:rPr lang="en-US" b="1" dirty="0" smtClean="0"/>
              <a:t>“</a:t>
            </a:r>
            <a:r>
              <a:rPr lang="en-US" dirty="0" smtClean="0"/>
              <a:t>IN THE REAL OPEN SOURCE YOU HAVE THE RIGHT TO CONTROL YOUR OWN DESTINY AND YOUR CODE.”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865562" y="5276808"/>
            <a:ext cx="8097838" cy="369332"/>
          </a:xfrm>
        </p:spPr>
        <p:txBody>
          <a:bodyPr/>
          <a:lstStyle/>
          <a:p>
            <a:r>
              <a:rPr lang="en-US" dirty="0" smtClean="0"/>
              <a:t>—LINUS TORVALDS, LINUX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2688" y="243410"/>
            <a:ext cx="670312" cy="580653"/>
          </a:xfrm>
          <a:custGeom>
            <a:avLst/>
            <a:gdLst>
              <a:gd name="connsiteX0" fmla="*/ 603423 w 670312"/>
              <a:gd name="connsiteY0" fmla="*/ 0 h 580653"/>
              <a:gd name="connsiteX1" fmla="*/ 670312 w 670312"/>
              <a:gd name="connsiteY1" fmla="*/ 126662 h 580653"/>
              <a:gd name="connsiteX2" fmla="*/ 557170 w 670312"/>
              <a:gd name="connsiteY2" fmla="*/ 203157 h 580653"/>
              <a:gd name="connsiteX3" fmla="*/ 522302 w 670312"/>
              <a:gd name="connsiteY3" fmla="*/ 293172 h 580653"/>
              <a:gd name="connsiteX4" fmla="*/ 670312 w 670312"/>
              <a:gd name="connsiteY4" fmla="*/ 293172 h 580653"/>
              <a:gd name="connsiteX5" fmla="*/ 670312 w 670312"/>
              <a:gd name="connsiteY5" fmla="*/ 580653 h 580653"/>
              <a:gd name="connsiteX6" fmla="*/ 360772 w 670312"/>
              <a:gd name="connsiteY6" fmla="*/ 580653 h 580653"/>
              <a:gd name="connsiteX7" fmla="*/ 360772 w 670312"/>
              <a:gd name="connsiteY7" fmla="*/ 342272 h 580653"/>
              <a:gd name="connsiteX8" fmla="*/ 415564 w 670312"/>
              <a:gd name="connsiteY8" fmla="*/ 134489 h 580653"/>
              <a:gd name="connsiteX9" fmla="*/ 603423 w 670312"/>
              <a:gd name="connsiteY9" fmla="*/ 0 h 580653"/>
              <a:gd name="connsiteX10" fmla="*/ 242650 w 670312"/>
              <a:gd name="connsiteY10" fmla="*/ 0 h 580653"/>
              <a:gd name="connsiteX11" fmla="*/ 309539 w 670312"/>
              <a:gd name="connsiteY11" fmla="*/ 126662 h 580653"/>
              <a:gd name="connsiteX12" fmla="*/ 196397 w 670312"/>
              <a:gd name="connsiteY12" fmla="*/ 203157 h 580653"/>
              <a:gd name="connsiteX13" fmla="*/ 161530 w 670312"/>
              <a:gd name="connsiteY13" fmla="*/ 293172 h 580653"/>
              <a:gd name="connsiteX14" fmla="*/ 309539 w 670312"/>
              <a:gd name="connsiteY14" fmla="*/ 293172 h 580653"/>
              <a:gd name="connsiteX15" fmla="*/ 309539 w 670312"/>
              <a:gd name="connsiteY15" fmla="*/ 580653 h 580653"/>
              <a:gd name="connsiteX16" fmla="*/ 0 w 670312"/>
              <a:gd name="connsiteY16" fmla="*/ 580653 h 580653"/>
              <a:gd name="connsiteX17" fmla="*/ 0 w 670312"/>
              <a:gd name="connsiteY17" fmla="*/ 342272 h 580653"/>
              <a:gd name="connsiteX18" fmla="*/ 54792 w 670312"/>
              <a:gd name="connsiteY18" fmla="*/ 134489 h 580653"/>
              <a:gd name="connsiteX19" fmla="*/ 242650 w 670312"/>
              <a:gd name="connsiteY19" fmla="*/ 0 h 580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70312" h="580653">
                <a:moveTo>
                  <a:pt x="603423" y="0"/>
                </a:moveTo>
                <a:lnTo>
                  <a:pt x="670312" y="126662"/>
                </a:lnTo>
                <a:cubicBezTo>
                  <a:pt x="615757" y="152279"/>
                  <a:pt x="578043" y="177777"/>
                  <a:pt x="557170" y="203157"/>
                </a:cubicBezTo>
                <a:cubicBezTo>
                  <a:pt x="536297" y="228537"/>
                  <a:pt x="524674" y="258542"/>
                  <a:pt x="522302" y="293172"/>
                </a:cubicBezTo>
                <a:lnTo>
                  <a:pt x="670312" y="293172"/>
                </a:lnTo>
                <a:lnTo>
                  <a:pt x="670312" y="580653"/>
                </a:lnTo>
                <a:lnTo>
                  <a:pt x="360772" y="580653"/>
                </a:lnTo>
                <a:lnTo>
                  <a:pt x="360772" y="342272"/>
                </a:lnTo>
                <a:cubicBezTo>
                  <a:pt x="360772" y="254510"/>
                  <a:pt x="379036" y="185249"/>
                  <a:pt x="415564" y="134489"/>
                </a:cubicBezTo>
                <a:cubicBezTo>
                  <a:pt x="452092" y="83729"/>
                  <a:pt x="514712" y="38900"/>
                  <a:pt x="603423" y="0"/>
                </a:cubicBezTo>
                <a:close/>
                <a:moveTo>
                  <a:pt x="242650" y="0"/>
                </a:moveTo>
                <a:lnTo>
                  <a:pt x="309539" y="126662"/>
                </a:lnTo>
                <a:cubicBezTo>
                  <a:pt x="254985" y="152279"/>
                  <a:pt x="217271" y="177777"/>
                  <a:pt x="196397" y="203157"/>
                </a:cubicBezTo>
                <a:cubicBezTo>
                  <a:pt x="175524" y="228537"/>
                  <a:pt x="163902" y="258542"/>
                  <a:pt x="161530" y="293172"/>
                </a:cubicBezTo>
                <a:lnTo>
                  <a:pt x="309539" y="293172"/>
                </a:lnTo>
                <a:lnTo>
                  <a:pt x="309539" y="580653"/>
                </a:lnTo>
                <a:lnTo>
                  <a:pt x="0" y="580653"/>
                </a:lnTo>
                <a:lnTo>
                  <a:pt x="0" y="342272"/>
                </a:lnTo>
                <a:cubicBezTo>
                  <a:pt x="0" y="254510"/>
                  <a:pt x="18264" y="185249"/>
                  <a:pt x="54792" y="134489"/>
                </a:cubicBezTo>
                <a:cubicBezTo>
                  <a:pt x="91320" y="83729"/>
                  <a:pt x="153940" y="38900"/>
                  <a:pt x="2426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10564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0"/>
            <a:ext cx="11023600" cy="664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9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86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7911255" y="4253573"/>
            <a:ext cx="2995659" cy="704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sz="2800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tips</a:t>
            </a:r>
            <a:r>
              <a:rPr lang="en-US" sz="2800" spc="-100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 </a:t>
            </a:r>
            <a:r>
              <a:rPr lang="en-US" sz="2800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&amp; tricks</a:t>
            </a: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687847" y="2461199"/>
            <a:ext cx="8804365" cy="1403495"/>
          </a:xfrm>
        </p:spPr>
        <p:txBody>
          <a:bodyPr/>
          <a:lstStyle/>
          <a:p>
            <a:r>
              <a:rPr lang="en-US" dirty="0"/>
              <a:t>POWERFUL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396266" y="3162946"/>
            <a:ext cx="9461500" cy="1311128"/>
          </a:xfrm>
        </p:spPr>
        <p:txBody>
          <a:bodyPr/>
          <a:lstStyle/>
          <a:p>
            <a:r>
              <a:rPr lang="en-US"/>
              <a:t>PRESENTATIONS</a:t>
            </a:r>
            <a:r>
              <a:rPr lang="en-US" sz="8800" spc="-300"/>
              <a:t>!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19" name="Freeform: Shape 18"/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8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944881" y="2662267"/>
            <a:ext cx="4332514" cy="3268587"/>
          </a:xfrm>
        </p:spPr>
        <p:txBody>
          <a:bodyPr/>
          <a:lstStyle/>
          <a:p>
            <a:r>
              <a:rPr lang="en-US" dirty="0" smtClean="0"/>
              <a:t>So all of the open source is not free but most free apps come from open source base code.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Whaaaaat</a:t>
            </a:r>
            <a:r>
              <a:rPr lang="en-US" dirty="0" smtClean="0"/>
              <a:t>….??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2187265"/>
          </a:xfrm>
        </p:spPr>
        <p:txBody>
          <a:bodyPr/>
          <a:lstStyle/>
          <a:p>
            <a:r>
              <a:rPr lang="en-US" dirty="0" smtClean="0"/>
              <a:t>Hey you are contradicting yourself</a:t>
            </a:r>
          </a:p>
          <a:p>
            <a:pPr lvl="1"/>
            <a:r>
              <a:rPr lang="en-US" dirty="0" smtClean="0"/>
              <a:t>Open source software is made up of “K’s” of contributors worldwide and not a single person job, but many a times a part of the general code is released as free where as some may be restricted to some extent.</a:t>
            </a:r>
          </a:p>
          <a:p>
            <a:pPr lvl="1"/>
            <a:r>
              <a:rPr lang="en-US" dirty="0" smtClean="0"/>
              <a:t>I said and you read MAY BE</a:t>
            </a:r>
            <a:endParaRPr lang="en-US" dirty="0"/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969496"/>
          </a:xfrm>
        </p:spPr>
        <p:txBody>
          <a:bodyPr/>
          <a:lstStyle/>
          <a:p>
            <a:r>
              <a:rPr lang="en-US" sz="3600" b="1" dirty="0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FREE – PAID WAR</a:t>
            </a:r>
            <a:endParaRPr lang="en-US" sz="3600" b="1" dirty="0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6096000" y="3014216"/>
            <a:ext cx="5671764" cy="3338863"/>
          </a:xfrm>
        </p:spPr>
        <p:txBody>
          <a:bodyPr/>
          <a:lstStyle/>
          <a:p>
            <a:r>
              <a:rPr lang="en-US" dirty="0" smtClean="0"/>
              <a:t>So what do we conclude</a:t>
            </a:r>
            <a:endParaRPr lang="en-US" dirty="0"/>
          </a:p>
          <a:p>
            <a:pPr lvl="1"/>
            <a:r>
              <a:rPr lang="en-US" dirty="0" smtClean="0"/>
              <a:t>Well it’s free as long as when end user and also developers are concerned.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Android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For that Linux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Now comes the editor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So does the programmer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Well now people donate(yeah some do).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Customers pay for the software and not the code(come on!)</a:t>
            </a:r>
            <a:endParaRPr lang="en-US" dirty="0"/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498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1.11111E-6 L 1.45833E-6 1.11111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1.11111E-6 L 1.45833E-6 1.11111E-6 " pathEditMode="relative" rAng="0" ptsTypes="AA">
                                      <p:cBhvr>
                                        <p:cTn id="23" dur="75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  <p:bldP spid="15" grpId="0"/>
      <p:bldP spid="32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0"/>
            <a:ext cx="10185400" cy="698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60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FUL Presentations.pptx" id="{F35F1979-0F96-40AB-A8BA-4291EDE5F127}" vid="{D4D34B82-5498-418F-8E4B-B445820BAA9A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Powerful Presentations</Template>
  <TotalTime>227</TotalTime>
  <Words>1238</Words>
  <Application>Microsoft Office PowerPoint</Application>
  <PresentationFormat>Widescreen</PresentationFormat>
  <Paragraphs>160</Paragraphs>
  <Slides>29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43" baseType="lpstr">
      <vt:lpstr>Arial</vt:lpstr>
      <vt:lpstr>Arial Black</vt:lpstr>
      <vt:lpstr>Calibri</vt:lpstr>
      <vt:lpstr>Calibri Light</vt:lpstr>
      <vt:lpstr>Segoe UI</vt:lpstr>
      <vt:lpstr>Segoe UI Black</vt:lpstr>
      <vt:lpstr>Segoe UI Light</vt:lpstr>
      <vt:lpstr>Segoe UI Semibold</vt:lpstr>
      <vt:lpstr>Segoe UI Semilight</vt:lpstr>
      <vt:lpstr>Times New Roman</vt:lpstr>
      <vt:lpstr>Wingdings</vt:lpstr>
      <vt:lpstr>Zilla Slab</vt:lpstr>
      <vt:lpstr>Storybuilding Neal Creative</vt:lpstr>
      <vt:lpstr>Retrospect</vt:lpstr>
      <vt:lpstr>OPEN SOURCE UNIVERSE</vt:lpstr>
      <vt:lpstr>PowerPoint Presentation</vt:lpstr>
      <vt:lpstr>FOSS and US</vt:lpstr>
      <vt:lpstr>PowerPoint Presentation</vt:lpstr>
      <vt:lpstr>PowerPoint Presentation</vt:lpstr>
      <vt:lpstr>PowerPoint Presentation</vt:lpstr>
      <vt:lpstr>POWERFUL</vt:lpstr>
      <vt:lpstr>FREE – PAID WAR</vt:lpstr>
      <vt:lpstr>PowerPoint Presentation</vt:lpstr>
      <vt:lpstr>PREPARE</vt:lpstr>
      <vt:lpstr>What even are API’s?</vt:lpstr>
      <vt:lpstr>PowerPoint Presentation</vt:lpstr>
      <vt:lpstr>PowerPoint Presentation</vt:lpstr>
      <vt:lpstr>PowerPoint Presentation</vt:lpstr>
      <vt:lpstr>PowerPoint Presentation</vt:lpstr>
      <vt:lpstr>Chat Bots are now used not even to make chatting more relaxing and happy maker way but also to relieve stress and cover up loneliness among elderly, to teach students , carry meetings</vt:lpstr>
      <vt:lpstr>PowerPoint Presentation</vt:lpstr>
      <vt:lpstr>PowerPoint Presentation</vt:lpstr>
      <vt:lpstr>PowerPoint Presentation</vt:lpstr>
      <vt:lpstr>PowerPoint Presentation</vt:lpstr>
      <vt:lpstr>Mozilla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SOURCE UNIVERSE</dc:title>
  <dc:subject/>
  <dc:creator>Ashwin Phadke</dc:creator>
  <cp:keywords/>
  <dc:description/>
  <cp:lastModifiedBy>Ashwin Phadke</cp:lastModifiedBy>
  <cp:revision>23</cp:revision>
  <dcterms:created xsi:type="dcterms:W3CDTF">2017-09-21T17:16:12Z</dcterms:created>
  <dcterms:modified xsi:type="dcterms:W3CDTF">2017-09-22T17:32:47Z</dcterms:modified>
  <cp:category/>
</cp:coreProperties>
</file>